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8B7AF5-07DB-0943-ACB5-C9BE2ADDFB9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643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tiff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4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AF669-CD9A-7C4A-960A-9320FAD7BB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KC Housing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9F425-78E3-3E4B-9AA8-9F5C2AA6A4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Regression Analysis of Kansas City Housing with Price as the Target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84FF39-ACA7-FF45-B7C6-48BE1B09B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8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17"/>
    </mc:Choice>
    <mc:Fallback>
      <p:transition spd="slow" advTm="45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1E5C-6765-DE47-A06F-4EBAF656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Price</a:t>
            </a:r>
            <a:r>
              <a:rPr lang="en-US" dirty="0"/>
              <a:t> vs Square Footage of House (apart from basement)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33F5C5-4B80-F049-9B5C-C96F23E1C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3" y="1787486"/>
            <a:ext cx="8292495" cy="439378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73ED54C-544F-3C41-BBC0-A8F5EE587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9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27"/>
    </mc:Choice>
    <mc:Fallback>
      <p:transition spd="slow" advTm="40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A838-3521-C948-A052-6F17AFF0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Price</a:t>
            </a:r>
            <a:r>
              <a:rPr lang="en-US" dirty="0"/>
              <a:t> vs Sq. Ft. Above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AEFDF-253B-E547-BF45-69EA28CBA3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18507" y="2487081"/>
            <a:ext cx="4560321" cy="2915974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6E6341-029A-8E4A-9ED2-8379500CC6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84108" y="1842958"/>
            <a:ext cx="4519392" cy="270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4E456C-288E-494A-A294-FB355A08B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08" y="2113705"/>
            <a:ext cx="4491560" cy="28977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51C0B2-D2D3-D14F-BD99-22A079F4F14E}"/>
              </a:ext>
            </a:extLst>
          </p:cNvPr>
          <p:cNvSpPr txBox="1">
            <a:spLocks/>
          </p:cNvSpPr>
          <p:nvPr/>
        </p:nvSpPr>
        <p:spPr>
          <a:xfrm>
            <a:off x="5215467" y="2487081"/>
            <a:ext cx="4184035" cy="3880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 score of 0 indicating linear relationship</a:t>
            </a:r>
          </a:p>
          <a:p>
            <a:r>
              <a:rPr lang="en-US"/>
              <a:t>Highly predictive coefficient to follow trend</a:t>
            </a:r>
          </a:p>
          <a:p>
            <a:r>
              <a:rPr lang="en-US"/>
              <a:t>R-squared value of 0.294306 so not the best fit</a:t>
            </a:r>
          </a:p>
          <a:p>
            <a:r>
              <a:rPr lang="en-US"/>
              <a:t>Some signs of heteroscedasticity 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F6476BF-7635-EA4B-8937-858EBEAF2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8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55"/>
    </mc:Choice>
    <mc:Fallback>
      <p:transition spd="slow" advTm="53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391F-2069-5B4A-AC60-B657C8F0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Price</a:t>
            </a:r>
            <a:r>
              <a:rPr lang="en-US" dirty="0"/>
              <a:t> vs Living Space (amongst nearest 15 neighbors)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FAB7C-3E98-DF40-AE8F-96FB1D296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34" y="1794933"/>
            <a:ext cx="8429889" cy="446658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D990942-ADB4-3A47-95B2-F8107234F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6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94"/>
    </mc:Choice>
    <mc:Fallback>
      <p:transition spd="slow" advTm="37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B59C-7A6F-B44B-B065-B3B7A9BB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Price</a:t>
            </a:r>
            <a:r>
              <a:rPr lang="en-US" dirty="0"/>
              <a:t> vs Living Space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C403A-2ADD-594C-9C4F-9484E76C0C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R-squared value of 0.295098 meaning not a good fit</a:t>
            </a:r>
          </a:p>
          <a:p>
            <a:r>
              <a:rPr lang="en-US" dirty="0"/>
              <a:t>Still highly predictive of the trend in price</a:t>
            </a:r>
          </a:p>
          <a:p>
            <a:r>
              <a:rPr lang="en-US" dirty="0"/>
              <a:t>P score of 0</a:t>
            </a:r>
          </a:p>
          <a:p>
            <a:r>
              <a:rPr lang="en-US" dirty="0"/>
              <a:t>Some signs of heteroscedasticity and therefore non normal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45306-9FB0-A849-A8DD-7E2800F49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7" y="3063250"/>
            <a:ext cx="4470400" cy="2858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92AA1-B71A-9C4C-9CF3-5412FE3B0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90" y="2353013"/>
            <a:ext cx="4579261" cy="294081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EE1C4E8-3ABD-C543-8BBB-E5F8D39F7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173" y="2088091"/>
            <a:ext cx="4519392" cy="27074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52DEC8-3AAD-EB47-B65B-2DE0354A5A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8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62"/>
    </mc:Choice>
    <mc:Fallback>
      <p:transition spd="slow" advTm="35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8937C-2AF7-3441-A0BD-07266E56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Price</a:t>
            </a:r>
            <a:r>
              <a:rPr lang="en-US" dirty="0"/>
              <a:t> vs Number of Bathrooms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C2C22-3D6D-BF42-ACDF-0BC10177A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14" y="1478845"/>
            <a:ext cx="8822266" cy="467448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23093B-8549-E14D-BCB5-0ED82A9482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0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55"/>
    </mc:Choice>
    <mc:Fallback>
      <p:transition spd="slow" advTm="21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864F-E3B6-B248-BBB3-202CB19C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Price</a:t>
            </a:r>
            <a:r>
              <a:rPr lang="en-US" dirty="0"/>
              <a:t> vs Number of Bathrooms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6D23A-59A7-444C-A63C-92600BD31A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R-squared score of 0.208114 again meaning not the best fit</a:t>
            </a:r>
          </a:p>
          <a:p>
            <a:r>
              <a:rPr lang="en-US" dirty="0"/>
              <a:t>Yet still an excellent predictor of the direction of price</a:t>
            </a:r>
          </a:p>
          <a:p>
            <a:r>
              <a:rPr lang="en-US" dirty="0"/>
              <a:t>P score of 0</a:t>
            </a:r>
          </a:p>
          <a:p>
            <a:r>
              <a:rPr lang="en-US" dirty="0"/>
              <a:t>Clear linear and positive relationship</a:t>
            </a:r>
          </a:p>
          <a:p>
            <a:r>
              <a:rPr lang="en-US" dirty="0"/>
              <a:t>Again signs of heteroscedasticity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B48B6-D4E2-A548-A121-6391D7BCD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34" y="2849078"/>
            <a:ext cx="4232014" cy="2706047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C8A0E16C-DD52-1F45-82E5-866158DC8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34" y="1915745"/>
            <a:ext cx="4519392" cy="270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EF231-625D-C24E-A420-FD3D98BE1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34" y="2186492"/>
            <a:ext cx="4529648" cy="29089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F95FBF-C470-E34C-A31B-170596FB37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54"/>
    </mc:Choice>
    <mc:Fallback>
      <p:transition spd="slow" advTm="39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D8E3-ACCA-324C-BA77-B573C0E4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DBC1D8-1792-964D-B1C6-092BD402CF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82222" y="2160589"/>
            <a:ext cx="4578805" cy="300284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CD56B-9CFF-EB4A-A180-AB46DAFEA0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R-squared score is low but much higher when considering all the parameters</a:t>
            </a:r>
          </a:p>
          <a:p>
            <a:r>
              <a:rPr lang="en-US" dirty="0"/>
              <a:t>Coefficients include the previous 3 mentioned as well as categorical values for all the Zip Codes as well as Condition and Number of Bedrooms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FBD8DA-82C5-C643-A576-954FC05FF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0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565B-DB8E-2F48-A77F-E616466E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– Training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5F25A-8C4C-8F43-86AB-6447A7C579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77333" y="1828800"/>
            <a:ext cx="3613165" cy="245314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051EB-BFC5-8D43-B1A3-D3A1B61FB3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Train Mean Squared Error: 45336513948.13085 </a:t>
            </a:r>
          </a:p>
          <a:p>
            <a:r>
              <a:rPr lang="en-US" dirty="0"/>
              <a:t>Test Mean Squared Error: 53244315653.16054</a:t>
            </a:r>
          </a:p>
          <a:p>
            <a:r>
              <a:rPr lang="en-US" dirty="0"/>
              <a:t>Model is fairly predictive and not a huge difference in train/test splits</a:t>
            </a:r>
          </a:p>
          <a:p>
            <a:r>
              <a:rPr lang="en-US" dirty="0"/>
              <a:t>Bottom image is residual results for training and testing K-fold cross-validation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EA2C4-002E-3C44-9B18-27E11D6A6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32" y="4394837"/>
            <a:ext cx="3201812" cy="19775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BD616B8-97F5-064F-81FD-6096329EE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75"/>
    </mc:Choice>
    <mc:Fallback>
      <p:transition spd="slow" advTm="75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841</TotalTime>
  <Words>227</Words>
  <Application>Microsoft Macintosh PowerPoint</Application>
  <PresentationFormat>Widescreen</PresentationFormat>
  <Paragraphs>29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KC Housing Dataset</vt:lpstr>
      <vt:lpstr>Price vs Square Footage of House (apart from basement)</vt:lpstr>
      <vt:lpstr>Price vs Sq. Ft. Above 2</vt:lpstr>
      <vt:lpstr>Price vs Living Space (amongst nearest 15 neighbors)</vt:lpstr>
      <vt:lpstr>Price vs Living Space 2</vt:lpstr>
      <vt:lpstr>Price vs Number of Bathrooms</vt:lpstr>
      <vt:lpstr>Price vs Number of Bathrooms 2</vt:lpstr>
      <vt:lpstr>Model Performance</vt:lpstr>
      <vt:lpstr>Test – Training Model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KC Housing Dataset</dc:title>
  <dc:creator>Dean and Marissa Stallons</dc:creator>
  <cp:lastModifiedBy>Dean and Marissa Stallons</cp:lastModifiedBy>
  <cp:revision>13</cp:revision>
  <dcterms:created xsi:type="dcterms:W3CDTF">2019-08-24T11:22:12Z</dcterms:created>
  <dcterms:modified xsi:type="dcterms:W3CDTF">2019-08-26T03:53:48Z</dcterms:modified>
</cp:coreProperties>
</file>